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21" r:id="rId2"/>
    <p:sldId id="322" r:id="rId3"/>
    <p:sldId id="299" r:id="rId4"/>
    <p:sldId id="304" r:id="rId5"/>
    <p:sldId id="305" r:id="rId6"/>
    <p:sldId id="307" r:id="rId7"/>
    <p:sldId id="308" r:id="rId8"/>
    <p:sldId id="309" r:id="rId9"/>
    <p:sldId id="320" r:id="rId10"/>
    <p:sldId id="311" r:id="rId11"/>
    <p:sldId id="312" r:id="rId12"/>
    <p:sldId id="313" r:id="rId13"/>
    <p:sldId id="315" r:id="rId14"/>
    <p:sldId id="275" r:id="rId15"/>
    <p:sldId id="316" r:id="rId16"/>
    <p:sldId id="317" r:id="rId17"/>
    <p:sldId id="318" r:id="rId18"/>
    <p:sldId id="319" r:id="rId19"/>
    <p:sldId id="28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A47D"/>
    <a:srgbClr val="E98487"/>
    <a:srgbClr val="C51717"/>
    <a:srgbClr val="F377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9" autoAdjust="0"/>
    <p:restoredTop sz="94660"/>
  </p:normalViewPr>
  <p:slideViewPr>
    <p:cSldViewPr>
      <p:cViewPr>
        <p:scale>
          <a:sx n="100" d="100"/>
          <a:sy n="100" d="100"/>
        </p:scale>
        <p:origin x="-912" y="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F08F1-A772-4B21-94AF-66815D8E4F4E}" type="datetimeFigureOut">
              <a:rPr lang="vi-VN" smtClean="0"/>
              <a:t>16/02/2022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C3927-03C6-4608-B7BE-F024748842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031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C3927-03C6-4608-B7BE-F024748842A2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1232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2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7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2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2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7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3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3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2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41D8E-255C-45DF-812D-4D2EAD46AD0B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EDC5F-A7E4-478A-AF72-CEC8FA1E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1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198438"/>
            <a:ext cx="9144000" cy="663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579437" y="685800"/>
            <a:ext cx="792691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391" tIns="39237" rIns="78391" bIns="39237">
            <a:spAutoFit/>
          </a:bodyPr>
          <a:lstStyle>
            <a:lvl1pPr defTabSz="684213">
              <a:defRPr b="1">
                <a:solidFill>
                  <a:srgbClr val="00CC00"/>
                </a:solidFill>
                <a:latin typeface="Times New Roman" pitchFamily="18" charset="0"/>
              </a:defRPr>
            </a:lvl1pPr>
            <a:lvl2pPr marL="742950" indent="-285750" defTabSz="684213">
              <a:defRPr b="1">
                <a:solidFill>
                  <a:srgbClr val="00CC00"/>
                </a:solidFill>
                <a:latin typeface="Times New Roman" pitchFamily="18" charset="0"/>
              </a:defRPr>
            </a:lvl2pPr>
            <a:lvl3pPr marL="1143000" indent="-228600" defTabSz="684213">
              <a:defRPr b="1">
                <a:solidFill>
                  <a:srgbClr val="00CC00"/>
                </a:solidFill>
                <a:latin typeface="Times New Roman" pitchFamily="18" charset="0"/>
              </a:defRPr>
            </a:lvl3pPr>
            <a:lvl4pPr marL="1600200" indent="-228600" defTabSz="684213">
              <a:defRPr b="1">
                <a:solidFill>
                  <a:srgbClr val="00CC00"/>
                </a:solidFill>
                <a:latin typeface="Times New Roman" pitchFamily="18" charset="0"/>
              </a:defRPr>
            </a:lvl4pPr>
            <a:lvl5pPr marL="2057400" indent="-228600" defTabSz="684213">
              <a:defRPr b="1">
                <a:solidFill>
                  <a:srgbClr val="00CC00"/>
                </a:solidFill>
                <a:latin typeface="Times New Roman" pitchFamily="18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CC00"/>
                </a:solidFill>
                <a:latin typeface="Times New Roman" pitchFamily="18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CC00"/>
                </a:solidFill>
                <a:latin typeface="Times New Roman" pitchFamily="18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CC00"/>
                </a:solidFill>
                <a:latin typeface="Times New Roman" pitchFamily="18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CC00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700" dirty="0">
                <a:solidFill>
                  <a:srgbClr val="FFFFFF"/>
                </a:solidFill>
                <a:cs typeface="Times New Roman" pitchFamily="18" charset="0"/>
                <a:sym typeface="Arial" charset="0"/>
              </a:rPr>
              <a:t> </a:t>
            </a:r>
            <a:r>
              <a:rPr lang="en-US" altLang="en-US" sz="2700" err="1">
                <a:solidFill>
                  <a:srgbClr val="FFFFFF"/>
                </a:solidFill>
                <a:cs typeface="Times New Roman" pitchFamily="18" charset="0"/>
                <a:sym typeface="Arial" charset="0"/>
              </a:rPr>
              <a:t>Thứ</a:t>
            </a:r>
            <a:r>
              <a:rPr lang="en-US" altLang="en-US" sz="2700">
                <a:solidFill>
                  <a:srgbClr val="FFFFFF"/>
                </a:solidFill>
                <a:cs typeface="Times New Roman" pitchFamily="18" charset="0"/>
                <a:sym typeface="Arial" charset="0"/>
              </a:rPr>
              <a:t>  </a:t>
            </a:r>
            <a:r>
              <a:rPr lang="en-US" altLang="en-US" sz="2700" smtClean="0">
                <a:solidFill>
                  <a:srgbClr val="FFFFFF"/>
                </a:solidFill>
                <a:cs typeface="Times New Roman" pitchFamily="18" charset="0"/>
                <a:sym typeface="Arial" charset="0"/>
              </a:rPr>
              <a:t>tư </a:t>
            </a:r>
            <a:r>
              <a:rPr lang="en-US" altLang="en-US" sz="2700" err="1" smtClean="0">
                <a:solidFill>
                  <a:srgbClr val="FFFFFF"/>
                </a:solidFill>
                <a:cs typeface="Times New Roman" pitchFamily="18" charset="0"/>
                <a:sym typeface="Arial" charset="0"/>
              </a:rPr>
              <a:t>ngày</a:t>
            </a:r>
            <a:r>
              <a:rPr lang="en-US" altLang="en-US" sz="2700" smtClean="0">
                <a:solidFill>
                  <a:srgbClr val="FFFFFF"/>
                </a:solidFill>
                <a:cs typeface="Times New Roman" pitchFamily="18" charset="0"/>
                <a:sym typeface="Arial" charset="0"/>
              </a:rPr>
              <a:t> </a:t>
            </a:r>
            <a:r>
              <a:rPr lang="en-US" altLang="en-US" sz="2700" smtClean="0">
                <a:solidFill>
                  <a:srgbClr val="FFFFFF"/>
                </a:solidFill>
                <a:cs typeface="Times New Roman" pitchFamily="18" charset="0"/>
                <a:sym typeface="Arial" charset="0"/>
              </a:rPr>
              <a:t>16 </a:t>
            </a:r>
            <a:r>
              <a:rPr lang="en-US" altLang="en-US" sz="2700" dirty="0" err="1">
                <a:solidFill>
                  <a:srgbClr val="FFFFFF"/>
                </a:solidFill>
                <a:cs typeface="Times New Roman" pitchFamily="18" charset="0"/>
                <a:sym typeface="Arial" charset="0"/>
              </a:rPr>
              <a:t>tháng</a:t>
            </a:r>
            <a:r>
              <a:rPr lang="en-US" altLang="en-US" sz="2700" dirty="0">
                <a:solidFill>
                  <a:srgbClr val="FFFFFF"/>
                </a:solidFill>
                <a:cs typeface="Times New Roman" pitchFamily="18" charset="0"/>
                <a:sym typeface="Arial" charset="0"/>
              </a:rPr>
              <a:t> 2 </a:t>
            </a:r>
            <a:r>
              <a:rPr lang="en-US" altLang="en-US" sz="2700" dirty="0" err="1">
                <a:solidFill>
                  <a:srgbClr val="FFFFFF"/>
                </a:solidFill>
                <a:cs typeface="Times New Roman" pitchFamily="18" charset="0"/>
                <a:sym typeface="Arial" charset="0"/>
              </a:rPr>
              <a:t>năm</a:t>
            </a:r>
            <a:r>
              <a:rPr lang="en-US" altLang="en-US" sz="2700" dirty="0">
                <a:solidFill>
                  <a:srgbClr val="FFFFFF"/>
                </a:solidFill>
                <a:cs typeface="Times New Roman" pitchFamily="18" charset="0"/>
                <a:sym typeface="Arial" charset="0"/>
              </a:rPr>
              <a:t> 2022 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2684199" y="1377950"/>
            <a:ext cx="254396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391" tIns="39237" rIns="78391" bIns="39237">
            <a:spAutoFit/>
          </a:bodyPr>
          <a:lstStyle>
            <a:lvl1pPr defTabSz="684213">
              <a:defRPr b="1">
                <a:solidFill>
                  <a:srgbClr val="00CC00"/>
                </a:solidFill>
                <a:latin typeface="Times New Roman" pitchFamily="18" charset="0"/>
              </a:defRPr>
            </a:lvl1pPr>
            <a:lvl2pPr marL="742950" indent="-285750" defTabSz="684213">
              <a:defRPr b="1">
                <a:solidFill>
                  <a:srgbClr val="00CC00"/>
                </a:solidFill>
                <a:latin typeface="Times New Roman" pitchFamily="18" charset="0"/>
              </a:defRPr>
            </a:lvl2pPr>
            <a:lvl3pPr marL="1143000" indent="-228600" defTabSz="684213">
              <a:defRPr b="1">
                <a:solidFill>
                  <a:srgbClr val="00CC00"/>
                </a:solidFill>
                <a:latin typeface="Times New Roman" pitchFamily="18" charset="0"/>
              </a:defRPr>
            </a:lvl3pPr>
            <a:lvl4pPr marL="1600200" indent="-228600" defTabSz="684213">
              <a:defRPr b="1">
                <a:solidFill>
                  <a:srgbClr val="00CC00"/>
                </a:solidFill>
                <a:latin typeface="Times New Roman" pitchFamily="18" charset="0"/>
              </a:defRPr>
            </a:lvl4pPr>
            <a:lvl5pPr marL="2057400" indent="-228600" defTabSz="684213">
              <a:defRPr b="1">
                <a:solidFill>
                  <a:srgbClr val="00CC00"/>
                </a:solidFill>
                <a:latin typeface="Times New Roman" pitchFamily="18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CC00"/>
                </a:solidFill>
                <a:latin typeface="Times New Roman" pitchFamily="18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CC00"/>
                </a:solidFill>
                <a:latin typeface="Times New Roman" pitchFamily="18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CC00"/>
                </a:solidFill>
                <a:latin typeface="Times New Roman" pitchFamily="18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CC00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700">
                <a:solidFill>
                  <a:srgbClr val="FFFFFF"/>
                </a:solidFill>
                <a:cs typeface="Times New Roman" pitchFamily="18" charset="0"/>
                <a:sym typeface="Arial" charset="0"/>
              </a:rPr>
              <a:t>Tập đọc</a:t>
            </a: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1993855" y="2015490"/>
            <a:ext cx="2764896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391" tIns="39237" rIns="78391" bIns="39237">
            <a:spAutoFit/>
          </a:bodyPr>
          <a:lstStyle>
            <a:lvl1pPr defTabSz="684213">
              <a:defRPr b="1">
                <a:solidFill>
                  <a:srgbClr val="00CC00"/>
                </a:solidFill>
                <a:latin typeface="Times New Roman" pitchFamily="18" charset="0"/>
              </a:defRPr>
            </a:lvl1pPr>
            <a:lvl2pPr marL="742950" indent="-285750" defTabSz="684213">
              <a:defRPr b="1">
                <a:solidFill>
                  <a:srgbClr val="00CC00"/>
                </a:solidFill>
                <a:latin typeface="Times New Roman" pitchFamily="18" charset="0"/>
              </a:defRPr>
            </a:lvl2pPr>
            <a:lvl3pPr marL="1143000" indent="-228600" defTabSz="684213">
              <a:defRPr b="1">
                <a:solidFill>
                  <a:srgbClr val="00CC00"/>
                </a:solidFill>
                <a:latin typeface="Times New Roman" pitchFamily="18" charset="0"/>
              </a:defRPr>
            </a:lvl3pPr>
            <a:lvl4pPr marL="1600200" indent="-228600" defTabSz="684213">
              <a:defRPr b="1">
                <a:solidFill>
                  <a:srgbClr val="00CC00"/>
                </a:solidFill>
                <a:latin typeface="Times New Roman" pitchFamily="18" charset="0"/>
              </a:defRPr>
            </a:lvl4pPr>
            <a:lvl5pPr marL="2057400" indent="-228600" defTabSz="684213">
              <a:defRPr b="1">
                <a:solidFill>
                  <a:srgbClr val="00CC00"/>
                </a:solidFill>
                <a:latin typeface="Times New Roman" pitchFamily="18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CC00"/>
                </a:solidFill>
                <a:latin typeface="Times New Roman" pitchFamily="18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CC00"/>
                </a:solidFill>
                <a:latin typeface="Times New Roman" pitchFamily="18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CC00"/>
                </a:solidFill>
                <a:latin typeface="Times New Roman" pitchFamily="18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CC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700" smtClean="0">
                <a:solidFill>
                  <a:srgbClr val="FFC000"/>
                </a:solidFill>
                <a:cs typeface="Times New Roman" pitchFamily="18" charset="0"/>
                <a:sym typeface="Arial" charset="0"/>
              </a:rPr>
              <a:t>Chợ Tết</a:t>
            </a:r>
            <a:endParaRPr lang="en-US" altLang="en-US" sz="2700">
              <a:solidFill>
                <a:srgbClr val="FFC000"/>
              </a:solidFill>
              <a:cs typeface="Times New Roman" pitchFamily="18" charset="0"/>
              <a:sym typeface="Arial" charset="0"/>
            </a:endParaRPr>
          </a:p>
        </p:txBody>
      </p:sp>
      <p:sp>
        <p:nvSpPr>
          <p:cNvPr id="16390" name="TextBox 1"/>
          <p:cNvSpPr txBox="1">
            <a:spLocks noChangeArrowheads="1"/>
          </p:cNvSpPr>
          <p:nvPr/>
        </p:nvSpPr>
        <p:spPr bwMode="auto">
          <a:xfrm>
            <a:off x="5768677" y="3861048"/>
            <a:ext cx="205978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4" tIns="52268" rIns="104534" bIns="52268">
            <a:spAutoFit/>
          </a:bodyPr>
          <a:lstStyle>
            <a:lvl1pPr>
              <a:defRPr b="1">
                <a:solidFill>
                  <a:srgbClr val="00CC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00CC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00CC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00CC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00CC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CC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CC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CC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CC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700" dirty="0" err="1">
                <a:solidFill>
                  <a:srgbClr val="FFFFFF"/>
                </a:solidFill>
                <a:cs typeface="Times New Roman" pitchFamily="18" charset="0"/>
                <a:sym typeface="Arial" charset="0"/>
              </a:rPr>
              <a:t>SGK</a:t>
            </a:r>
            <a:r>
              <a:rPr lang="en-US" sz="2700" dirty="0">
                <a:solidFill>
                  <a:srgbClr val="FFFFFF"/>
                </a:solidFill>
                <a:cs typeface="Times New Roman" pitchFamily="18" charset="0"/>
                <a:sym typeface="Arial" charset="0"/>
              </a:rPr>
              <a:t> </a:t>
            </a:r>
            <a:r>
              <a:rPr lang="en-US" sz="2700" err="1">
                <a:solidFill>
                  <a:srgbClr val="FFFFFF"/>
                </a:solidFill>
                <a:cs typeface="Times New Roman" pitchFamily="18" charset="0"/>
                <a:sym typeface="Arial" charset="0"/>
              </a:rPr>
              <a:t>tr</a:t>
            </a:r>
            <a:r>
              <a:rPr lang="en-US" sz="2700">
                <a:solidFill>
                  <a:srgbClr val="FFFFFF"/>
                </a:solidFill>
                <a:cs typeface="Times New Roman" pitchFamily="18" charset="0"/>
                <a:sym typeface="Arial" charset="0"/>
              </a:rPr>
              <a:t> </a:t>
            </a:r>
            <a:r>
              <a:rPr lang="en-US" sz="2700" smtClean="0">
                <a:solidFill>
                  <a:srgbClr val="FFFFFF"/>
                </a:solidFill>
                <a:cs typeface="Times New Roman" pitchFamily="18" charset="0"/>
                <a:sym typeface="Arial" charset="0"/>
              </a:rPr>
              <a:t>38</a:t>
            </a:r>
            <a:endParaRPr lang="vi-VN" sz="2700" dirty="0">
              <a:solidFill>
                <a:srgbClr val="FFFFFF"/>
              </a:solidFill>
              <a:cs typeface="Times New Roman" pitchFamily="18" charset="0"/>
              <a:sym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4729" y="2743201"/>
            <a:ext cx="4836583" cy="474889"/>
          </a:xfrm>
          <a:prstGeom prst="rect">
            <a:avLst/>
          </a:prstGeom>
          <a:noFill/>
        </p:spPr>
        <p:txBody>
          <a:bodyPr lIns="104534" tIns="52268" rIns="104534" bIns="52268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4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Mai </a:t>
            </a:r>
            <a:r>
              <a:rPr lang="en-US" sz="2400" b="1" kern="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Văn</a:t>
            </a:r>
            <a:r>
              <a:rPr lang="en-US" sz="24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Tạo</a:t>
            </a:r>
            <a:endParaRPr lang="vi-VN" sz="24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295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7544" y="365127"/>
            <a:ext cx="8136904" cy="90363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 sao?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1412776"/>
            <a:ext cx="756084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thằng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lon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ton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gậy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lom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khom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nép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yếm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gánh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Con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nghĩnh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093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Tải +999 Hình Nền Powerpoint Sang Trọng Đẹp Nhất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4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Đến Mộc Châu khám phá Tết của người Mô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419"/>
            <a:ext cx="5399583" cy="312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06148" y="298537"/>
            <a:ext cx="31863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lon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xon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ton,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nhẹn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61"/>
          <a:stretch/>
        </p:blipFill>
        <p:spPr bwMode="auto">
          <a:xfrm>
            <a:off x="0" y="3429000"/>
            <a:ext cx="5508104" cy="3185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40152" y="4359583"/>
            <a:ext cx="21602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Yếm</a:t>
            </a:r>
            <a:endParaRPr lang="vi-VN" sz="3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01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Rounded Rectangle 4"/>
          <p:cNvSpPr/>
          <p:nvPr/>
        </p:nvSpPr>
        <p:spPr>
          <a:xfrm>
            <a:off x="467544" y="365126"/>
            <a:ext cx="8064896" cy="13255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1916832"/>
            <a:ext cx="7560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	</a:t>
            </a:r>
            <a:r>
              <a:rPr 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 con đường viền trắng mép đồi xanh</a:t>
            </a:r>
          </a:p>
          <a:p>
            <a:pPr algn="just">
              <a:lnSpc>
                <a:spcPct val="150000"/>
              </a:lnSpc>
            </a:pPr>
            <a:r>
              <a:rPr 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Người các ấp tưng bừng ra chợ Tết</a:t>
            </a:r>
          </a:p>
          <a:p>
            <a:pPr algn="just">
              <a:lnSpc>
                <a:spcPct val="150000"/>
              </a:lnSpc>
            </a:pPr>
            <a:r>
              <a:rPr 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Họ vui vẻ kéo hàng trên cỏ biếc</a:t>
            </a:r>
            <a:r>
              <a:rPr 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</a:t>
            </a:r>
            <a:endParaRPr lang="vi-VN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34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Rounded Rectangle 4"/>
          <p:cNvSpPr/>
          <p:nvPr/>
        </p:nvSpPr>
        <p:spPr>
          <a:xfrm>
            <a:off x="467544" y="365126"/>
            <a:ext cx="8136904" cy="13255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1844824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lam,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tía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son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u="sng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u="sng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latin typeface="Times New Roman" pitchFamily="18" charset="0"/>
                <a:cs typeface="Times New Roman" pitchFamily="18" charset="0"/>
              </a:rPr>
              <a:t>tía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u="sng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 son.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39552" y="3436234"/>
            <a:ext cx="8136904" cy="9969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552" y="4581128"/>
            <a:ext cx="81369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phiên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nhộn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582316" y="5446632"/>
            <a:ext cx="813690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Ý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5857" y="5988301"/>
            <a:ext cx="813690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5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44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885235"/>
            <a:ext cx="4320480" cy="676671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thơ cho chúng ta biết điều gì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55576" y="1196752"/>
            <a:ext cx="7704856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*  Ý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1980424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du,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. Qua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9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9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31640" y="477833"/>
            <a:ext cx="3456395" cy="430887"/>
          </a:xfrm>
          <a:prstGeom prst="rect">
            <a:avLst/>
          </a:prstGeom>
          <a:solidFill>
            <a:srgbClr val="C51717"/>
          </a:solidFill>
        </p:spPr>
        <p:txBody>
          <a:bodyPr wrap="none">
            <a:spAutoFit/>
          </a:bodyPr>
          <a:lstStyle/>
          <a:p>
            <a:pPr lvl="0"/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vi-VN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55576" y="1268759"/>
            <a:ext cx="4824536" cy="999773"/>
          </a:xfrm>
          <a:prstGeom prst="wedgeRoundRectCallout">
            <a:avLst>
              <a:gd name="adj1" fmla="val -37941"/>
              <a:gd name="adj2" fmla="val -86315"/>
              <a:gd name="adj3" fmla="val 16667"/>
            </a:avLst>
          </a:prstGeom>
          <a:solidFill>
            <a:srgbClr val="E98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 đọc với giọng như thế nào?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83568" y="2651853"/>
            <a:ext cx="7128792" cy="1152128"/>
          </a:xfrm>
          <a:prstGeom prst="wedgeRoundRectCallout">
            <a:avLst>
              <a:gd name="adj1" fmla="val 7"/>
              <a:gd name="adj2" fmla="val -82930"/>
              <a:gd name="adj3" fmla="val 16667"/>
            </a:avLst>
          </a:prstGeom>
          <a:solidFill>
            <a:srgbClr val="EAA4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 với giọng chậm rãi ở 4 dòng đầu, vui, rộn ràng ở những dòng thơ sau.</a:t>
            </a:r>
          </a:p>
        </p:txBody>
      </p:sp>
    </p:spTree>
    <p:extLst>
      <p:ext uri="{BB962C8B-B14F-4D97-AF65-F5344CB8AC3E}">
        <p14:creationId xmlns:p14="http://schemas.microsoft.com/office/powerpoint/2010/main" val="192312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Tải +999 Hình Nền Powerpoint Sang Trọng Đẹp Nhất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9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339752" y="246929"/>
            <a:ext cx="5076056" cy="6381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Dải mây trắng đỏ dần trên đỉnh núi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Sương hồng lam ôm ấp nóc nhà gianh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Trên con đường viền trắng mép đồi xanh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Người các ấp tưng bừng ra chợ Tết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Họ vui vẻ kéo hàng trên cỏ biếc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Những thằng cu áo đỏ chạy lon xon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Vài cụ già chống gậy bước lom khom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Cô yếm thắm che môi cười lặng lẽ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Thằng em bé nép đầu bên yếm mẹ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Hai người thôn gánh lợn chạy đi đầu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Con bò vàng ngộ nghĩnh đuổi theo sau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Sương trắng rỏ đầu cành như giọt sữa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Tia nắng tía nháy hoài trong ruộng lúa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Núi uốn mình trong chiếc áo the xanh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Đồi thoa son nằm dưới ánh bình minh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Người mua bán ra vào đầy cổng chợ.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vi-VN" sz="2000" b="1" smtClean="0">
                <a:latin typeface="Times New Roman" pitchFamily="18" charset="0"/>
                <a:cs typeface="Times New Roman" pitchFamily="18" charset="0"/>
              </a:rPr>
              <a:t>ĐOÀN VĂN CỪ</a:t>
            </a:r>
            <a:endParaRPr lang="en-US" sz="20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vi-VN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vi-VN" sz="2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Brace 5"/>
          <p:cNvSpPr/>
          <p:nvPr/>
        </p:nvSpPr>
        <p:spPr>
          <a:xfrm flipH="1">
            <a:off x="1711102" y="285515"/>
            <a:ext cx="648072" cy="1484784"/>
          </a:xfrm>
          <a:prstGeom prst="rightBrace">
            <a:avLst>
              <a:gd name="adj1" fmla="val 8333"/>
              <a:gd name="adj2" fmla="val 51866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6372200" y="1792862"/>
            <a:ext cx="648072" cy="4384101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2606" y="512010"/>
            <a:ext cx="1565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smtClean="0">
                <a:latin typeface="+mj-lt"/>
              </a:rPr>
              <a:t>Giọng đọc nhẹ nhàng, chậm rãi</a:t>
            </a:r>
            <a:endParaRPr lang="en-US" sz="2000" b="1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29425" y="3427752"/>
            <a:ext cx="1835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 smtClean="0">
                <a:latin typeface="+mj-lt"/>
              </a:rPr>
              <a:t>Giọng đọc vui vẻ, rộn ràng</a:t>
            </a:r>
            <a:endParaRPr lang="en-US" sz="2200" b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258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Tải +999 Hình Nền Powerpoint Sang Trọng Đẹp Nhất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859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31640" y="230190"/>
            <a:ext cx="3456395" cy="430887"/>
          </a:xfrm>
          <a:prstGeom prst="rect">
            <a:avLst/>
          </a:prstGeom>
          <a:solidFill>
            <a:srgbClr val="C51717"/>
          </a:solidFill>
        </p:spPr>
        <p:txBody>
          <a:bodyPr wrap="none">
            <a:spAutoFit/>
          </a:bodyPr>
          <a:lstStyle/>
          <a:p>
            <a:pPr lvl="0"/>
            <a:r>
              <a:rPr lang="en-US" sz="2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 ĐỌC DIỄN </a:t>
            </a:r>
            <a:r>
              <a:rPr lang="en-US" sz="2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vi-VN" sz="2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43608" y="1017610"/>
            <a:ext cx="7488832" cy="5141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 i="1" smtClean="0">
                <a:latin typeface="Times New Roman" pitchFamily="18" charset="0"/>
                <a:cs typeface="Times New Roman" pitchFamily="18" charset="0"/>
              </a:rPr>
              <a:t>Họ vui vẻ</a:t>
            </a:r>
            <a:r>
              <a:rPr lang="vi-VN" sz="3200" i="1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b="1" i="1" u="sng" smtClean="0">
                <a:latin typeface="Times New Roman" pitchFamily="18" charset="0"/>
                <a:cs typeface="Times New Roman" pitchFamily="18" charset="0"/>
              </a:rPr>
              <a:t>kéo hàng</a:t>
            </a:r>
            <a:r>
              <a:rPr lang="en-US" sz="3200" i="1" smtClean="0">
                <a:latin typeface="Times New Roman" pitchFamily="18" charset="0"/>
                <a:cs typeface="Times New Roman" pitchFamily="18" charset="0"/>
              </a:rPr>
              <a:t> trên cỏ biếc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 i="1" smtClean="0">
                <a:latin typeface="Times New Roman" pitchFamily="18" charset="0"/>
                <a:cs typeface="Times New Roman" pitchFamily="18" charset="0"/>
              </a:rPr>
              <a:t>Những thằng cu áo đỏ/ chạy </a:t>
            </a:r>
            <a:r>
              <a:rPr lang="en-US" sz="3200" b="1" i="1" u="sng" smtClean="0">
                <a:latin typeface="Times New Roman" pitchFamily="18" charset="0"/>
                <a:cs typeface="Times New Roman" pitchFamily="18" charset="0"/>
              </a:rPr>
              <a:t>lon xon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 i="1" smtClean="0">
                <a:latin typeface="Times New Roman" pitchFamily="18" charset="0"/>
                <a:cs typeface="Times New Roman" pitchFamily="18" charset="0"/>
              </a:rPr>
              <a:t>Vài cụ già chống gậy/ bước </a:t>
            </a:r>
            <a:r>
              <a:rPr lang="en-US" sz="3200" b="1" i="1" u="sng" smtClean="0">
                <a:latin typeface="Times New Roman" pitchFamily="18" charset="0"/>
                <a:cs typeface="Times New Roman" pitchFamily="18" charset="0"/>
              </a:rPr>
              <a:t>lom khom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 i="1" smtClean="0">
                <a:latin typeface="Times New Roman" pitchFamily="18" charset="0"/>
                <a:cs typeface="Times New Roman" pitchFamily="18" charset="0"/>
              </a:rPr>
              <a:t>Cô yếm thắm/ che môi cười </a:t>
            </a:r>
            <a:r>
              <a:rPr lang="en-US" sz="3200" b="1" i="1" smtClean="0">
                <a:latin typeface="Times New Roman" pitchFamily="18" charset="0"/>
                <a:cs typeface="Times New Roman" pitchFamily="18" charset="0"/>
              </a:rPr>
              <a:t>lặng lẽ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 i="1" smtClean="0">
                <a:latin typeface="Times New Roman" pitchFamily="18" charset="0"/>
                <a:cs typeface="Times New Roman" pitchFamily="18" charset="0"/>
              </a:rPr>
              <a:t>Thằng em bé/ </a:t>
            </a:r>
            <a:r>
              <a:rPr lang="en-US" sz="3200" b="1" i="1" u="sng" smtClean="0">
                <a:latin typeface="Times New Roman" pitchFamily="18" charset="0"/>
                <a:cs typeface="Times New Roman" pitchFamily="18" charset="0"/>
              </a:rPr>
              <a:t>nép đầu</a:t>
            </a:r>
            <a:r>
              <a:rPr lang="en-US" sz="32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smtClean="0">
                <a:latin typeface="Times New Roman" pitchFamily="18" charset="0"/>
                <a:cs typeface="Times New Roman" pitchFamily="18" charset="0"/>
              </a:rPr>
              <a:t>bên yếm mẹ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 i="1" smtClean="0">
                <a:latin typeface="Times New Roman" pitchFamily="18" charset="0"/>
                <a:cs typeface="Times New Roman" pitchFamily="18" charset="0"/>
              </a:rPr>
              <a:t>Hai người thôn gánh lợn </a:t>
            </a:r>
            <a:r>
              <a:rPr lang="vi-VN" sz="3200" i="1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i="1" smtClean="0">
                <a:latin typeface="Times New Roman" pitchFamily="18" charset="0"/>
                <a:cs typeface="Times New Roman" pitchFamily="18" charset="0"/>
              </a:rPr>
              <a:t>chạy đi đầu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 i="1" smtClean="0">
                <a:latin typeface="Times New Roman" pitchFamily="18" charset="0"/>
                <a:cs typeface="Times New Roman" pitchFamily="18" charset="0"/>
              </a:rPr>
              <a:t>Con bò vàng </a:t>
            </a:r>
            <a:r>
              <a:rPr lang="en-US" sz="3200" b="1" i="1" u="sng" smtClean="0">
                <a:latin typeface="Times New Roman" pitchFamily="18" charset="0"/>
                <a:cs typeface="Times New Roman" pitchFamily="18" charset="0"/>
              </a:rPr>
              <a:t>ngộ nghĩnh</a:t>
            </a:r>
            <a:r>
              <a:rPr lang="vi-VN" sz="3200" b="1" i="1" smtClean="0"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vi-VN" sz="3200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smtClean="0">
                <a:latin typeface="Times New Roman" pitchFamily="18" charset="0"/>
                <a:cs typeface="Times New Roman" pitchFamily="18" charset="0"/>
              </a:rPr>
              <a:t>đuổi theo sau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 i="1" smtClean="0">
                <a:latin typeface="Times New Roman" pitchFamily="18" charset="0"/>
                <a:cs typeface="Times New Roman" pitchFamily="18" charset="0"/>
              </a:rPr>
              <a:t>Sương trắng rỏ đầu cành </a:t>
            </a:r>
            <a:r>
              <a:rPr lang="vi-VN" sz="3200" i="1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i="1" smtClean="0">
                <a:latin typeface="Times New Roman" pitchFamily="18" charset="0"/>
                <a:cs typeface="Times New Roman" pitchFamily="18" charset="0"/>
              </a:rPr>
              <a:t>như giọt sữa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36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Tải +999 Hình Nền Powerpoint Sang Trọng Đẹp Nhất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9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95736" y="229252"/>
            <a:ext cx="4161204" cy="430887"/>
          </a:xfrm>
          <a:prstGeom prst="rect">
            <a:avLst/>
          </a:prstGeom>
          <a:solidFill>
            <a:srgbClr val="C51717"/>
          </a:solidFill>
        </p:spPr>
        <p:txBody>
          <a:bodyPr wrap="none">
            <a:spAutoFit/>
          </a:bodyPr>
          <a:lstStyle/>
          <a:p>
            <a:pPr lvl="0"/>
            <a:r>
              <a:rPr lang="en-US" sz="2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 SỐ HÌNH ẢNH CHỢ TẾT</a:t>
            </a:r>
            <a:endParaRPr lang="vi-VN" sz="2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Tháng chạp, nhớ chợ Tết - Báo Người lao độ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5075"/>
            <a:ext cx="4572000" cy="273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ợi ý những điểm ăn chơi Tết Nguyên đán 2020 tại Hà Nội - CHO THUÊ HỘI  TRƯỜNG, PHÒNG HỘI THẢO TẠI HÀ NỘ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96" y="795075"/>
            <a:ext cx="4429000" cy="276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Người lao động bắt đầu nghỉ Tết Nguyên đán Canh tý từ ngày nào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1656"/>
            <a:ext cx="4572000" cy="324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496" y="3706253"/>
            <a:ext cx="4428999" cy="316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2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1143000"/>
          </a:xfrm>
        </p:spPr>
        <p:txBody>
          <a:bodyPr/>
          <a:lstStyle/>
          <a:p>
            <a:r>
              <a:rPr lang="vi-VN" b="1" smtClean="0">
                <a:solidFill>
                  <a:srgbClr val="00B050"/>
                </a:solidFill>
              </a:rPr>
              <a:t>DẶN DÒ</a:t>
            </a:r>
            <a:endParaRPr lang="en-US" b="1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vi-VN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Về nhà học bài thơ Chợ Tết</a:t>
            </a:r>
          </a:p>
          <a:p>
            <a:pPr>
              <a:buFont typeface="Wingdings" pitchFamily="2" charset="2"/>
              <a:buChar char="Ø"/>
            </a:pP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Chuẩn bị bài Tập đọc: </a:t>
            </a:r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Hoa học trò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51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00657" y="470242"/>
            <a:ext cx="4142695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60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cs typeface="Times New Roman" panose="02020603050405020304" pitchFamily="18" charset="0"/>
              </a:rPr>
              <a:t>KHỞI</a:t>
            </a:r>
            <a:r>
              <a:rPr lang="en-US" sz="6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cs typeface="Times New Roman" panose="02020603050405020304" pitchFamily="18" charset="0"/>
              </a:rPr>
              <a:t>ĐỘNG</a:t>
            </a:r>
            <a:endParaRPr lang="en-US" sz="6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cs typeface="Times New Roman" panose="02020603050405020304" pitchFamily="18" charset="0"/>
            </a:endParaRPr>
          </a:p>
        </p:txBody>
      </p: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526277" y="1905000"/>
            <a:ext cx="7502851" cy="1524000"/>
            <a:chOff x="489" y="2847"/>
            <a:chExt cx="4533" cy="635"/>
          </a:xfrm>
          <a:solidFill>
            <a:schemeClr val="bg1"/>
          </a:solidFill>
        </p:grpSpPr>
        <p:sp>
          <p:nvSpPr>
            <p:cNvPr id="11" name="AutoShape 6"/>
            <p:cNvSpPr>
              <a:spLocks noChangeArrowheads="1"/>
            </p:cNvSpPr>
            <p:nvPr/>
          </p:nvSpPr>
          <p:spPr bwMode="auto">
            <a:xfrm>
              <a:off x="489" y="2847"/>
              <a:ext cx="4533" cy="635"/>
            </a:xfrm>
            <a:prstGeom prst="flowChartAlternateProcess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GB" sz="6000" dirty="0">
                  <a:solidFill>
                    <a:srgbClr val="000000"/>
                  </a:solidFill>
                  <a:latin typeface=".VnLinus" pitchFamily="34" charset="0"/>
                </a:rPr>
                <a:t> </a:t>
              </a:r>
              <a:r>
                <a:rPr lang="en-US" sz="2800" b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HS1:Đọc</a:t>
              </a:r>
              <a:r>
                <a:rPr lang="en-US" sz="2800" b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8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1 + 2</a:t>
              </a:r>
              <a:r>
                <a:rPr lang="en-US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8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Sầu</a:t>
              </a:r>
              <a:r>
                <a:rPr lang="en-US" sz="28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riêng</a:t>
              </a:r>
              <a:r>
                <a:rPr lang="en-US" sz="28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ctr" eaLnBrk="1" hangingPunct="1">
                <a:defRPr/>
              </a:pPr>
              <a:r>
                <a:rPr lang="en-US" sz="2800" b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+ </a:t>
              </a:r>
              <a:r>
                <a:rPr lang="en-US" sz="2800" b="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2800" b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miêu</a:t>
              </a:r>
              <a:r>
                <a:rPr lang="en-US" sz="2800" b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tả</a:t>
              </a:r>
              <a:r>
                <a:rPr lang="en-US" sz="2800" b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nét</a:t>
              </a:r>
              <a:r>
                <a:rPr lang="en-US" sz="2800" b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đặc</a:t>
              </a:r>
              <a:r>
                <a:rPr lang="en-US" sz="2800" b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sắc</a:t>
              </a:r>
              <a:r>
                <a:rPr lang="en-US" sz="2800" b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b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2800" b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b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2800" b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sầu</a:t>
              </a:r>
              <a:r>
                <a:rPr lang="en-US" sz="2800" b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riêng</a:t>
              </a:r>
              <a:r>
                <a:rPr lang="en-US" sz="2800" b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GB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" y="2944"/>
              <a:ext cx="384" cy="38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488900" y="4038600"/>
            <a:ext cx="7683500" cy="13716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GB" sz="3200" b="0" dirty="0">
                <a:solidFill>
                  <a:srgbClr val="000000"/>
                </a:solidFill>
              </a:rPr>
              <a:t>      </a:t>
            </a:r>
            <a:r>
              <a:rPr lang="en-GB" sz="2800" b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HS2</a:t>
            </a:r>
            <a:r>
              <a:rPr lang="en-GB" sz="28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GB" sz="28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GB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GB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GB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00" y="4267201"/>
            <a:ext cx="6508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16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ập đọc lớp 4: Chợ Tết tapdocchotetlop4 pp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586"/>
          <a:stretch/>
        </p:blipFill>
        <p:spPr bwMode="auto">
          <a:xfrm>
            <a:off x="107504" y="116633"/>
            <a:ext cx="8640960" cy="662473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568" y="665070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thơ Chợ Tết được chia thành mấy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Mỗi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từ đâu đến đâu?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2276872"/>
            <a:ext cx="83529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”)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”)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3: 4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Thằng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“Tia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tía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”).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62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980728"/>
            <a:ext cx="4104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latin typeface="+mj-lt"/>
              </a:rPr>
              <a:t>- Dải mây trắng</a:t>
            </a:r>
          </a:p>
          <a:p>
            <a:r>
              <a:rPr lang="vi-VN" sz="3000" dirty="0">
                <a:latin typeface="+mj-lt"/>
              </a:rPr>
              <a:t>- Sương hồng lam</a:t>
            </a:r>
          </a:p>
          <a:p>
            <a:r>
              <a:rPr lang="vi-VN" sz="3000" dirty="0">
                <a:latin typeface="+mj-lt"/>
              </a:rPr>
              <a:t>- Nóc nhà gianh</a:t>
            </a:r>
          </a:p>
          <a:p>
            <a:r>
              <a:rPr lang="vi-VN" sz="3000" dirty="0">
                <a:latin typeface="+mj-lt"/>
              </a:rPr>
              <a:t>- Cô yếm thắm</a:t>
            </a:r>
          </a:p>
          <a:p>
            <a:r>
              <a:rPr lang="vi-VN" sz="3000" dirty="0">
                <a:latin typeface="+mj-lt"/>
              </a:rPr>
              <a:t>- Núi uốn mình</a:t>
            </a:r>
            <a:endParaRPr lang="vi-VN" sz="3000" u="sng" dirty="0">
              <a:latin typeface="+mj-lt"/>
            </a:endParaRPr>
          </a:p>
          <a:p>
            <a:endParaRPr lang="en-US" sz="3000" dirty="0"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7504" y="185611"/>
            <a:ext cx="3384376" cy="648072"/>
          </a:xfrm>
          <a:prstGeom prst="roundRect">
            <a:avLst/>
          </a:prstGeom>
          <a:solidFill>
            <a:srgbClr val="F377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CỤM TỪ KHÓ</a:t>
            </a:r>
            <a:endParaRPr 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9912" y="2998615"/>
            <a:ext cx="5287207" cy="365032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vi-VN" sz="2200" dirty="0" smtClean="0">
                <a:latin typeface="+mj-lt"/>
              </a:rPr>
              <a:t>Bài thơ được viết theo thể 8 chữ, đọc với nhịp 3/5, nhưng các dòng thơ sau đọc với nhịp 5/3: </a:t>
            </a:r>
            <a:endParaRPr lang="en-US" sz="2200" dirty="0" smtClean="0">
              <a:latin typeface="+mj-lt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vi-VN" sz="2200" i="1" dirty="0" smtClean="0">
                <a:latin typeface="+mj-lt"/>
              </a:rPr>
              <a:t>“</a:t>
            </a:r>
            <a:r>
              <a:rPr lang="vi-VN" sz="2200" i="1" dirty="0">
                <a:latin typeface="+mj-lt"/>
              </a:rPr>
              <a:t>Những thằng cu áo đỏ </a:t>
            </a:r>
            <a:r>
              <a:rPr lang="vi-VN" sz="2200" b="1" i="1" dirty="0" smtClean="0">
                <a:latin typeface="+mj-lt"/>
              </a:rPr>
              <a:t>/ </a:t>
            </a:r>
            <a:r>
              <a:rPr lang="vi-VN" sz="2200" i="1" dirty="0">
                <a:latin typeface="+mj-lt"/>
              </a:rPr>
              <a:t>chạy lon </a:t>
            </a:r>
            <a:r>
              <a:rPr lang="vi-VN" sz="2200" i="1" dirty="0" smtClean="0">
                <a:latin typeface="+mj-lt"/>
              </a:rPr>
              <a:t>xon</a:t>
            </a:r>
            <a:endParaRPr lang="en-US" sz="2200" dirty="0">
              <a:latin typeface="+mj-lt"/>
            </a:endParaRP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vi-VN" sz="2200" i="1" dirty="0" smtClean="0">
                <a:latin typeface="+mj-lt"/>
              </a:rPr>
              <a:t>Vài </a:t>
            </a:r>
            <a:r>
              <a:rPr lang="vi-VN" sz="2200" i="1" dirty="0">
                <a:latin typeface="+mj-lt"/>
              </a:rPr>
              <a:t>cụ già chống gậy </a:t>
            </a:r>
            <a:r>
              <a:rPr lang="vi-VN" sz="2200" b="1" i="1" dirty="0">
                <a:latin typeface="+mj-lt"/>
              </a:rPr>
              <a:t>/</a:t>
            </a:r>
            <a:r>
              <a:rPr lang="vi-VN" sz="2200" i="1" dirty="0">
                <a:latin typeface="+mj-lt"/>
              </a:rPr>
              <a:t> bước lom </a:t>
            </a:r>
            <a:r>
              <a:rPr lang="vi-VN" sz="2200" i="1" dirty="0" smtClean="0">
                <a:latin typeface="+mj-lt"/>
              </a:rPr>
              <a:t>khom</a:t>
            </a:r>
            <a:endParaRPr lang="en-US" sz="2200" dirty="0">
              <a:latin typeface="+mj-lt"/>
            </a:endParaRP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vi-VN" sz="2200" i="1" dirty="0" smtClean="0">
                <a:latin typeface="+mj-lt"/>
              </a:rPr>
              <a:t>Hai </a:t>
            </a:r>
            <a:r>
              <a:rPr lang="vi-VN" sz="2200" i="1" dirty="0">
                <a:latin typeface="+mj-lt"/>
              </a:rPr>
              <a:t>người thôn gánh lợn </a:t>
            </a:r>
            <a:r>
              <a:rPr lang="vi-VN" sz="2200" b="1" i="1" dirty="0">
                <a:latin typeface="+mj-lt"/>
              </a:rPr>
              <a:t>/ </a:t>
            </a:r>
            <a:r>
              <a:rPr lang="vi-VN" sz="2200" i="1" dirty="0">
                <a:latin typeface="+mj-lt"/>
              </a:rPr>
              <a:t>chạy đi </a:t>
            </a:r>
            <a:r>
              <a:rPr lang="vi-VN" sz="2200" i="1" dirty="0" smtClean="0">
                <a:latin typeface="+mj-lt"/>
              </a:rPr>
              <a:t>đầu</a:t>
            </a:r>
            <a:endParaRPr lang="en-US" sz="2200" dirty="0">
              <a:latin typeface="+mj-lt"/>
            </a:endParaRP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vi-VN" sz="2200" i="1" dirty="0" smtClean="0">
                <a:latin typeface="+mj-lt"/>
              </a:rPr>
              <a:t>Con </a:t>
            </a:r>
            <a:r>
              <a:rPr lang="vi-VN" sz="2200" i="1" dirty="0">
                <a:latin typeface="+mj-lt"/>
              </a:rPr>
              <a:t>bò vàng ngộ nghĩnh </a:t>
            </a:r>
            <a:r>
              <a:rPr lang="vi-VN" sz="2200" b="1" i="1" dirty="0">
                <a:latin typeface="+mj-lt"/>
              </a:rPr>
              <a:t>/ </a:t>
            </a:r>
            <a:r>
              <a:rPr lang="vi-VN" sz="2200" i="1" dirty="0">
                <a:latin typeface="+mj-lt"/>
              </a:rPr>
              <a:t>đuổi theo sau”</a:t>
            </a:r>
            <a:endParaRPr lang="en-US" sz="2200" dirty="0">
              <a:latin typeface="+mj-lt"/>
            </a:endParaRPr>
          </a:p>
          <a:p>
            <a:pPr marL="0" indent="0" algn="just">
              <a:buNone/>
            </a:pPr>
            <a:endParaRPr lang="en-US" sz="2200" dirty="0"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178425" y="2317573"/>
            <a:ext cx="3823057" cy="648072"/>
          </a:xfrm>
          <a:prstGeom prst="roundRect">
            <a:avLst/>
          </a:prstGeom>
          <a:solidFill>
            <a:srgbClr val="F377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vi-V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41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ải +999 Hình Nền Powerpoint Sang Trọng Đẹp Nhất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63688" y="1484784"/>
            <a:ext cx="6246440" cy="3052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vi-VN" sz="2500" b="1" i="1" dirty="0">
                <a:latin typeface="+mj-lt"/>
              </a:rPr>
              <a:t>Ấp</a:t>
            </a:r>
            <a:r>
              <a:rPr lang="vi-VN" sz="2500" dirty="0">
                <a:latin typeface="+mj-lt"/>
              </a:rPr>
              <a:t>: làng, xóm.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vi-VN" sz="2500" b="1" i="1" dirty="0">
                <a:latin typeface="+mj-lt"/>
              </a:rPr>
              <a:t>The</a:t>
            </a:r>
            <a:r>
              <a:rPr lang="vi-VN" sz="2500" dirty="0">
                <a:latin typeface="+mj-lt"/>
              </a:rPr>
              <a:t>: hàng tơ, nhỏ sợi, dệt thưa.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vi-VN" sz="2500" b="1" i="1" dirty="0">
                <a:latin typeface="+mj-lt"/>
              </a:rPr>
              <a:t>Đồi thoa son</a:t>
            </a:r>
            <a:r>
              <a:rPr lang="vi-VN" sz="2500" dirty="0">
                <a:latin typeface="+mj-lt"/>
              </a:rPr>
              <a:t>: đồi rực hồng lên khi nhận ánh nắng buổi sớm.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764704"/>
            <a:ext cx="3240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  <a:endParaRPr lang="vi-VN" sz="3000" b="1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82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Tải +999 Hình Nền Powerpoint Sang Trọng Đẹp Nhất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8754"/>
            <a:ext cx="5541452" cy="31948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260649"/>
            <a:ext cx="3096344" cy="2677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Sương 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hồng lam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0" descr="nhà tranh vách đấ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13602"/>
            <a:ext cx="6876255" cy="359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20272" y="4653136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gianh</a:t>
            </a:r>
            <a:endParaRPr lang="vi-V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59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92176" y="260648"/>
            <a:ext cx="8067309" cy="9756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vi-VN" sz="2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1290" y="1340769"/>
            <a:ext cx="80673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son.</a:t>
            </a:r>
          </a:p>
          <a:p>
            <a:pPr algn="just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ngợm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461466" y="3429000"/>
            <a:ext cx="8286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du?</a:t>
            </a:r>
          </a:p>
        </p:txBody>
      </p:sp>
      <p:sp>
        <p:nvSpPr>
          <p:cNvPr id="9" name="Rectangle 8"/>
          <p:cNvSpPr/>
          <p:nvPr/>
        </p:nvSpPr>
        <p:spPr>
          <a:xfrm>
            <a:off x="560637" y="4483685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So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5414" y="5032340"/>
            <a:ext cx="82824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754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542" y="908720"/>
            <a:ext cx="80673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2564904"/>
            <a:ext cx="7926958" cy="30008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vi-VN" sz="23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son,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quậy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du –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mờ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391290" y="1700808"/>
            <a:ext cx="80673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1.Khung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4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</TotalTime>
  <Words>1207</Words>
  <Application>Microsoft Office PowerPoint</Application>
  <PresentationFormat>On-screen Show (4:3)</PresentationFormat>
  <Paragraphs>107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 LÊ QUÝ ĐÔN</dc:title>
  <dc:creator>AutoBVT</dc:creator>
  <cp:lastModifiedBy>Admin</cp:lastModifiedBy>
  <cp:revision>153</cp:revision>
  <dcterms:created xsi:type="dcterms:W3CDTF">2021-03-01T07:27:02Z</dcterms:created>
  <dcterms:modified xsi:type="dcterms:W3CDTF">2022-02-16T02:08:05Z</dcterms:modified>
</cp:coreProperties>
</file>